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74" r:id="rId4"/>
    <p:sldId id="266" r:id="rId5"/>
    <p:sldId id="258" r:id="rId6"/>
    <p:sldId id="259" r:id="rId7"/>
    <p:sldId id="267" r:id="rId8"/>
    <p:sldId id="272" r:id="rId9"/>
    <p:sldId id="268" r:id="rId10"/>
    <p:sldId id="273" r:id="rId11"/>
    <p:sldId id="260" r:id="rId12"/>
    <p:sldId id="264" r:id="rId13"/>
    <p:sldId id="270" r:id="rId14"/>
    <p:sldId id="265" r:id="rId15"/>
    <p:sldId id="271" r:id="rId16"/>
    <p:sldId id="262" r:id="rId17"/>
    <p:sldId id="263" r:id="rId18"/>
    <p:sldId id="261" r:id="rId19"/>
    <p:sldId id="269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CCD0-3714-45C3-9228-1DAD4DEC11BB}" v="35" dt="2020-12-21T00:33:41.312"/>
    <p1510:client id="{6F74D838-3179-406D-A65C-2AA88A8D062C}" v="63" dt="2020-12-21T03:20:46.513"/>
    <p1510:client id="{B4E674AF-9383-4EDE-B754-82D5950A19BD}" v="210" dt="2020-12-21T14:50:54.450"/>
    <p1510:client id="{E44074D0-5FB4-4D17-9D30-8ED62D264FE9}" v="1981" dt="2020-12-20T21:18:31.7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47" d="100"/>
          <a:sy n="47" d="100"/>
        </p:scale>
        <p:origin x="53" y="9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wmf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816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563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550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627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272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641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12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76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82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094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570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818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0.wmf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9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6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220928" y="965200"/>
            <a:ext cx="5999002" cy="4927600"/>
          </a:xfrm>
        </p:spPr>
        <p:txBody>
          <a:bodyPr anchor="ctr">
            <a:normAutofit/>
          </a:bodyPr>
          <a:lstStyle/>
          <a:p>
            <a:r>
              <a:rPr lang="ru-RU" sz="5100">
                <a:solidFill>
                  <a:schemeClr val="tx2"/>
                </a:solidFill>
              </a:rPr>
              <a:t>Определение высоты нижней границы облачности методами машинного обучения</a:t>
            </a:r>
          </a:p>
        </p:txBody>
      </p:sp>
      <p:sp>
        <p:nvSpPr>
          <p:cNvPr id="15" name="Rectangle 18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3355" y="1159565"/>
            <a:ext cx="3439646" cy="4439055"/>
          </a:xfrm>
        </p:spPr>
        <p:txBody>
          <a:bodyPr anchor="ctr">
            <a:normAutofit/>
          </a:bodyPr>
          <a:lstStyle/>
          <a:p>
            <a:endParaRPr lang="ru-RU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>
            <a:extLst>
              <a:ext uri="{FF2B5EF4-FFF2-40B4-BE49-F238E27FC236}">
                <a16:creationId xmlns:a16="http://schemas.microsoft.com/office/drawing/2014/main" id="{90206BEA-E07F-49F6-A849-E296480CE7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347" y="905933"/>
            <a:ext cx="10029309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807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9BA134F-37B6-498A-B46D-040B86E5D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BFE3F30-11E0-4842-8523-7222538C8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809F94-146A-4286-8D1E-3F01A31D6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rgbClr val="FFFFFF"/>
                </a:solidFill>
              </a:rPr>
              <a:t>Регрессия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7E7D319-545A-41CD-95DF-4DE4FA8A4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8268" y="2344202"/>
            <a:ext cx="54864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984B35-2555-4AD6-9484-BD567D847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505069"/>
            <a:ext cx="6465617" cy="3383902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ru-RU" sz="1700" dirty="0">
                <a:solidFill>
                  <a:srgbClr val="FFFFFF"/>
                </a:solidFill>
                <a:ea typeface="+mn-lt"/>
                <a:cs typeface="+mn-lt"/>
              </a:rPr>
              <a:t>Входные признаки:</a:t>
            </a:r>
          </a:p>
          <a:p>
            <a:pPr>
              <a:lnSpc>
                <a:spcPct val="110000"/>
              </a:lnSpc>
            </a:pPr>
            <a:r>
              <a:rPr lang="ru-RU" sz="1700" dirty="0">
                <a:solidFill>
                  <a:srgbClr val="FFFFFF"/>
                </a:solidFill>
                <a:ea typeface="+mn-lt"/>
                <a:cs typeface="+mn-lt"/>
              </a:rPr>
              <a:t>1) косинусы и синусы</a:t>
            </a:r>
            <a:r>
              <a:rPr lang="en-US" sz="1700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ru-RU" sz="1700" dirty="0">
                <a:solidFill>
                  <a:srgbClr val="FFFFFF"/>
                </a:solidFill>
                <a:ea typeface="+mn-lt"/>
                <a:cs typeface="+mn-lt"/>
              </a:rPr>
              <a:t>сферических углов (8 параметров)</a:t>
            </a:r>
          </a:p>
          <a:p>
            <a:pPr>
              <a:lnSpc>
                <a:spcPct val="110000"/>
              </a:lnSpc>
            </a:pPr>
            <a:r>
              <a:rPr lang="ru-RU" sz="1700" dirty="0">
                <a:solidFill>
                  <a:srgbClr val="FFFFFF"/>
                </a:solidFill>
                <a:ea typeface="+mn-lt"/>
                <a:cs typeface="+mn-lt"/>
              </a:rPr>
              <a:t>2) координаты пикселей (8 параметров) </a:t>
            </a:r>
          </a:p>
          <a:p>
            <a:pPr>
              <a:lnSpc>
                <a:spcPct val="110000"/>
              </a:lnSpc>
            </a:pPr>
            <a:r>
              <a:rPr lang="ru-RU" sz="1700" dirty="0">
                <a:solidFill>
                  <a:srgbClr val="FFFFFF"/>
                </a:solidFill>
                <a:ea typeface="+mn-lt"/>
                <a:cs typeface="+mn-lt"/>
              </a:rPr>
              <a:t>3) модули разности пикселей по осям x, y (2 параметра)</a:t>
            </a:r>
          </a:p>
          <a:p>
            <a:pPr>
              <a:lnSpc>
                <a:spcPct val="110000"/>
              </a:lnSpc>
            </a:pPr>
            <a:r>
              <a:rPr lang="ru-RU" sz="1700" dirty="0">
                <a:solidFill>
                  <a:srgbClr val="FFFFFF"/>
                </a:solidFill>
                <a:ea typeface="+mn-lt"/>
                <a:cs typeface="+mn-lt"/>
              </a:rPr>
              <a:t>4)  интенсивность пикселей (2 параметра).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sz="1700" dirty="0">
                <a:solidFill>
                  <a:srgbClr val="FFFFFF"/>
                </a:solidFill>
              </a:rPr>
              <a:t>Активация в скрытых слоях - </a:t>
            </a:r>
            <a:r>
              <a:rPr lang="en-US" sz="1700" dirty="0">
                <a:solidFill>
                  <a:srgbClr val="FFFFFF"/>
                </a:solidFill>
              </a:rPr>
              <a:t>R</a:t>
            </a:r>
            <a:r>
              <a:rPr lang="ru-RU" sz="1700" dirty="0">
                <a:solidFill>
                  <a:srgbClr val="FFFFFF"/>
                </a:solidFill>
              </a:rPr>
              <a:t>ELU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1860" y="1566455"/>
            <a:ext cx="4543425" cy="3429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730871" y="5564373"/>
            <a:ext cx="26828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Метрика:</a:t>
            </a:r>
            <a:r>
              <a:rPr lang="en-US" dirty="0">
                <a:solidFill>
                  <a:srgbClr val="FFFFFF"/>
                </a:solidFill>
              </a:rPr>
              <a:t> MAPE</a:t>
            </a:r>
            <a:endParaRPr lang="ru-RU" dirty="0">
              <a:solidFill>
                <a:srgbClr val="FFFFFF"/>
              </a:solidFill>
            </a:endParaRPr>
          </a:p>
          <a:p>
            <a:r>
              <a:rPr lang="ru-RU" dirty="0">
                <a:solidFill>
                  <a:srgbClr val="FFFFFF"/>
                </a:solidFill>
              </a:rPr>
              <a:t>Функция потерь:</a:t>
            </a:r>
            <a:r>
              <a:rPr lang="en-US" dirty="0">
                <a:solidFill>
                  <a:srgbClr val="FFFFFF"/>
                </a:solidFill>
              </a:rPr>
              <a:t> MAPE</a:t>
            </a:r>
            <a:r>
              <a:rPr lang="ru-RU" dirty="0">
                <a:solidFill>
                  <a:srgbClr val="FFFFFF"/>
                </a:solidFill>
              </a:rPr>
              <a:t> </a:t>
            </a:r>
            <a:endParaRPr lang="ru-RU" dirty="0"/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6253841"/>
              </p:ext>
            </p:extLst>
          </p:nvPr>
        </p:nvGraphicFramePr>
        <p:xfrm>
          <a:off x="7887879" y="5084005"/>
          <a:ext cx="4089900" cy="1214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3" name="Equation" r:id="rId4" imgW="1625400" imgH="482400" progId="Equation.DSMT4">
                  <p:embed/>
                </p:oleObj>
              </mc:Choice>
              <mc:Fallback>
                <p:oleObj name="Equation" r:id="rId4" imgW="1625400" imgH="482400" progId="Equation.DSMT4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87879" y="5084005"/>
                        <a:ext cx="4089900" cy="1214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401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природа, дождь&#10;&#10;Автоматически созданное описание">
            <a:extLst>
              <a:ext uri="{FF2B5EF4-FFF2-40B4-BE49-F238E27FC236}">
                <a16:creationId xmlns:a16="http://schemas.microsoft.com/office/drawing/2014/main" id="{A096B684-ACBD-4AB2-BAF2-9BB561D87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0493" y="905933"/>
            <a:ext cx="8803018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0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mg-2016-06-15T12-33-15devID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91190" y="905933"/>
            <a:ext cx="8841624" cy="503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4573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природа, дождь&#10;&#10;Автоматически созданное описание">
            <a:extLst>
              <a:ext uri="{FF2B5EF4-FFF2-40B4-BE49-F238E27FC236}">
                <a16:creationId xmlns:a16="http://schemas.microsoft.com/office/drawing/2014/main" id="{53F67F43-0554-4999-8618-6B59D0DAA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0493" y="905933"/>
            <a:ext cx="8803018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2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mg-2016-06-23T07-26-07devID1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32246" y="905933"/>
            <a:ext cx="8959512" cy="503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8168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природа, дождь&#10;&#10;Автоматически созданное описание">
            <a:extLst>
              <a:ext uri="{FF2B5EF4-FFF2-40B4-BE49-F238E27FC236}">
                <a16:creationId xmlns:a16="http://schemas.microsoft.com/office/drawing/2014/main" id="{2B2C2984-7182-4F75-ADEB-298347DB81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0493" y="905933"/>
            <a:ext cx="8803018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841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природа, дождь&#10;&#10;Автоматически созданное описание">
            <a:extLst>
              <a:ext uri="{FF2B5EF4-FFF2-40B4-BE49-F238E27FC236}">
                <a16:creationId xmlns:a16="http://schemas.microsoft.com/office/drawing/2014/main" id="{EF88F1A7-C5A2-4777-BF73-A059722DF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0493" y="905933"/>
            <a:ext cx="8803018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80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природа, дождь&#10;&#10;Автоматически созданное описание">
            <a:extLst>
              <a:ext uri="{FF2B5EF4-FFF2-40B4-BE49-F238E27FC236}">
                <a16:creationId xmlns:a16="http://schemas.microsoft.com/office/drawing/2014/main" id="{B22EE04A-5097-4A38-BAB3-237BFFA8E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0493" y="905933"/>
            <a:ext cx="8803018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916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Выводы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1141185"/>
          </a:xfrm>
        </p:spPr>
        <p:txBody>
          <a:bodyPr/>
          <a:lstStyle/>
          <a:p>
            <a:r>
              <a:rPr lang="ru-RU" dirty="0"/>
              <a:t>1) Обучена модель регрессии с использованием </a:t>
            </a:r>
            <a:r>
              <a:rPr lang="en-US" dirty="0" err="1"/>
              <a:t>SuperGlue</a:t>
            </a:r>
            <a:r>
              <a:rPr lang="ru-RU" dirty="0"/>
              <a:t> как инструмента</a:t>
            </a:r>
            <a:endParaRPr lang="en-US" dirty="0"/>
          </a:p>
          <a:p>
            <a:r>
              <a:rPr lang="en-US" dirty="0"/>
              <a:t>2) </a:t>
            </a:r>
            <a:r>
              <a:rPr lang="ru-RU" dirty="0"/>
              <a:t>Возможно улучшение результата путем </a:t>
            </a:r>
            <a:r>
              <a:rPr lang="ru-RU" dirty="0" err="1"/>
              <a:t>дообучения</a:t>
            </a:r>
            <a:r>
              <a:rPr lang="ru-RU" dirty="0"/>
              <a:t> </a:t>
            </a:r>
            <a:r>
              <a:rPr lang="en-US" dirty="0" err="1"/>
              <a:t>SuperGlue</a:t>
            </a:r>
            <a:r>
              <a:rPr lang="en-US" dirty="0"/>
              <a:t> 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0098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5A69AA-9766-4AC9-9B7D-265E5F987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8376" y="284437"/>
            <a:ext cx="3725499" cy="1666501"/>
          </a:xfrm>
        </p:spPr>
        <p:txBody>
          <a:bodyPr>
            <a:normAutofit fontScale="90000"/>
          </a:bodyPr>
          <a:lstStyle/>
          <a:p>
            <a:r>
              <a:rPr lang="ru-RU" sz="4500" dirty="0">
                <a:solidFill>
                  <a:schemeClr val="tx1"/>
                </a:solidFill>
              </a:rPr>
              <a:t>Формулировка </a:t>
            </a:r>
            <a:br>
              <a:rPr lang="ru-RU" sz="4500" dirty="0"/>
            </a:br>
            <a:r>
              <a:rPr lang="ru-RU" sz="4500" dirty="0">
                <a:solidFill>
                  <a:schemeClr val="tx1"/>
                </a:solidFill>
              </a:rPr>
              <a:t>задачи</a:t>
            </a:r>
            <a:br>
              <a:rPr lang="ru-RU" sz="4500" dirty="0"/>
            </a:br>
            <a:br>
              <a:rPr lang="ru-RU" sz="1000" dirty="0"/>
            </a:br>
            <a:br>
              <a:rPr lang="ru-RU" sz="1000" dirty="0"/>
            </a:br>
            <a:endParaRPr lang="ru-RU" sz="1000" dirty="0">
              <a:solidFill>
                <a:schemeClr val="tx1"/>
              </a:solidFill>
            </a:endParaRPr>
          </a:p>
        </p:txBody>
      </p:sp>
      <p:pic>
        <p:nvPicPr>
          <p:cNvPr id="5" name="Рисунок 5" descr="Изображение выглядит как сидит, стол, вода, большой&#10;&#10;Автоматически созданное описание">
            <a:extLst>
              <a:ext uri="{FF2B5EF4-FFF2-40B4-BE49-F238E27FC236}">
                <a16:creationId xmlns:a16="http://schemas.microsoft.com/office/drawing/2014/main" id="{BE24FC2C-2EC1-4EFC-9933-7191CB4F7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038" y="330316"/>
            <a:ext cx="2621620" cy="2621620"/>
          </a:xfrm>
          <a:prstGeom prst="rect">
            <a:avLst/>
          </a:prstGeom>
        </p:spPr>
      </p:pic>
      <p:pic>
        <p:nvPicPr>
          <p:cNvPr id="7" name="Рисунок 8" descr="Изображение выглядит как сидит, стол, закрыть, оранжевый&#10;&#10;Автоматически созданное описание">
            <a:extLst>
              <a:ext uri="{FF2B5EF4-FFF2-40B4-BE49-F238E27FC236}">
                <a16:creationId xmlns:a16="http://schemas.microsoft.com/office/drawing/2014/main" id="{1EA896C8-692E-48DB-8112-BAB03A4B5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055" y="3493137"/>
            <a:ext cx="2621621" cy="2621621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33674" y="2538728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6" descr="Изображение выглядит как сидит, облака, синий, круглый&#10;&#10;Автоматически созданное описание">
            <a:extLst>
              <a:ext uri="{FF2B5EF4-FFF2-40B4-BE49-F238E27FC236}">
                <a16:creationId xmlns:a16="http://schemas.microsoft.com/office/drawing/2014/main" id="{5CD66FCF-948E-4B24-9738-08EB7E3879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122" y="3497393"/>
            <a:ext cx="2621620" cy="2621620"/>
          </a:xfrm>
          <a:prstGeom prst="rect">
            <a:avLst/>
          </a:prstGeom>
        </p:spPr>
      </p:pic>
      <p:pic>
        <p:nvPicPr>
          <p:cNvPr id="4" name="Рисунок 4" descr="Изображение выглядит как сидит, стол, легкий, большой&#10;&#10;Автоматически созданное описание">
            <a:extLst>
              <a:ext uri="{FF2B5EF4-FFF2-40B4-BE49-F238E27FC236}">
                <a16:creationId xmlns:a16="http://schemas.microsoft.com/office/drawing/2014/main" id="{8018B340-8767-47B0-9375-1ADA1AF8AA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5723" y="325704"/>
            <a:ext cx="2621623" cy="2621623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81FA0BA-F24A-4B0F-BE12-3072E0A10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7329" y="2731361"/>
            <a:ext cx="3896545" cy="3483172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ru-RU" u="sng" dirty="0">
                <a:solidFill>
                  <a:schemeClr val="tx1"/>
                </a:solidFill>
                <a:ea typeface="+mn-lt"/>
                <a:cs typeface="+mn-lt"/>
              </a:rPr>
              <a:t>Исходные данные</a:t>
            </a:r>
            <a:r>
              <a:rPr lang="ru-RU" dirty="0">
                <a:solidFill>
                  <a:schemeClr val="tx1"/>
                </a:solidFill>
                <a:ea typeface="+mn-lt"/>
                <a:cs typeface="+mn-lt"/>
              </a:rPr>
              <a:t>: изображения неба с двух камер</a:t>
            </a:r>
          </a:p>
          <a:p>
            <a:r>
              <a:rPr lang="ru-RU" u="sng" dirty="0">
                <a:solidFill>
                  <a:schemeClr val="tx1"/>
                </a:solidFill>
                <a:ea typeface="+mn-lt"/>
                <a:cs typeface="+mn-lt"/>
              </a:rPr>
              <a:t>Целевая переменная: </a:t>
            </a:r>
          </a:p>
          <a:p>
            <a:r>
              <a:rPr lang="ru-RU" dirty="0">
                <a:ea typeface="+mn-lt"/>
                <a:cs typeface="+mn-lt"/>
              </a:rPr>
              <a:t>Высота нижней границы облачности</a:t>
            </a:r>
          </a:p>
          <a:p>
            <a:pPr marL="0" indent="0">
              <a:buNone/>
            </a:pPr>
            <a:endParaRPr lang="ru-RU" dirty="0">
              <a:solidFill>
                <a:schemeClr val="tx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8386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9863B7-F98E-4430-8785-2D1F6D12C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273186"/>
            <a:ext cx="10445793" cy="1193114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6000">
              <a:solidFill>
                <a:schemeClr val="tx1"/>
              </a:solidFill>
            </a:endParaRPr>
          </a:p>
        </p:txBody>
      </p:sp>
      <p:pic>
        <p:nvPicPr>
          <p:cNvPr id="5" name="Рисунок 5" descr="Изображение выглядит как зеркало, план, просмотрено, отражение&#10;&#10;Автоматически созданное описание">
            <a:extLst>
              <a:ext uri="{FF2B5EF4-FFF2-40B4-BE49-F238E27FC236}">
                <a16:creationId xmlns:a16="http://schemas.microsoft.com/office/drawing/2014/main" id="{08D08F57-7F07-44D3-9A67-A80870808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479" y="336045"/>
            <a:ext cx="2259543" cy="2259543"/>
          </a:xfrm>
          <a:prstGeom prst="rect">
            <a:avLst/>
          </a:prstGeom>
        </p:spPr>
      </p:pic>
      <p:pic>
        <p:nvPicPr>
          <p:cNvPr id="6" name="Рисунок 6" descr="Изображение выглядит как внутренний, сидит, большой, закрыть&#10;&#10;Автоматически созданное описание">
            <a:extLst>
              <a:ext uri="{FF2B5EF4-FFF2-40B4-BE49-F238E27FC236}">
                <a16:creationId xmlns:a16="http://schemas.microsoft.com/office/drawing/2014/main" id="{F981B91F-A8B7-451F-A36A-7750D60D2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" y="3150521"/>
            <a:ext cx="2255593" cy="2255593"/>
          </a:xfrm>
          <a:prstGeom prst="rect">
            <a:avLst/>
          </a:prstGeom>
        </p:spPr>
      </p:pic>
      <p:pic>
        <p:nvPicPr>
          <p:cNvPr id="4" name="Рисунок 4" descr="Изображение выглядит как зеркало, легкий, сидит, план&#10;&#10;Автоматически созданное описание">
            <a:extLst>
              <a:ext uri="{FF2B5EF4-FFF2-40B4-BE49-F238E27FC236}">
                <a16:creationId xmlns:a16="http://schemas.microsoft.com/office/drawing/2014/main" id="{E23F5A2C-44C6-4360-9FF2-D5BA74BD7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02" y="337270"/>
            <a:ext cx="2259544" cy="2259544"/>
          </a:xfrm>
          <a:prstGeom prst="rect">
            <a:avLst/>
          </a:prstGeom>
        </p:spPr>
      </p:pic>
      <p:pic>
        <p:nvPicPr>
          <p:cNvPr id="7" name="Рисунок 7" descr="Изображение выглядит как внутренний, сидит, стол, рука&#10;&#10;Автоматически созданное описание">
            <a:extLst>
              <a:ext uri="{FF2B5EF4-FFF2-40B4-BE49-F238E27FC236}">
                <a16:creationId xmlns:a16="http://schemas.microsoft.com/office/drawing/2014/main" id="{0D0DA4AE-9F64-4478-B3A0-2302659CD7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2824" y="3148283"/>
            <a:ext cx="2241643" cy="2241643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5412" y="5603464"/>
            <a:ext cx="1007127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22DE4C3-F301-467F-AA92-57A8FB152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Рисунок 8" descr="Изображение выглядит как большой, рука, лицо, сидит&#10;&#10;Автоматически созданное описание">
            <a:extLst>
              <a:ext uri="{FF2B5EF4-FFF2-40B4-BE49-F238E27FC236}">
                <a16:creationId xmlns:a16="http://schemas.microsoft.com/office/drawing/2014/main" id="{98D4B5A2-A1E4-4191-9D6E-103CE9BE1B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5742" y="303757"/>
            <a:ext cx="2263036" cy="2252598"/>
          </a:xfrm>
          <a:prstGeom prst="rect">
            <a:avLst/>
          </a:prstGeom>
        </p:spPr>
      </p:pic>
      <p:pic>
        <p:nvPicPr>
          <p:cNvPr id="9" name="Рисунок 9" descr="Изображение выглядит как внутренний, сидит, лицо, круглый&#10;&#10;Автоматически созданное описание">
            <a:extLst>
              <a:ext uri="{FF2B5EF4-FFF2-40B4-BE49-F238E27FC236}">
                <a16:creationId xmlns:a16="http://schemas.microsoft.com/office/drawing/2014/main" id="{56825952-F128-4BE0-8802-C01F297C48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33139" y="303756"/>
            <a:ext cx="2273474" cy="22525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948F6B-A3C0-4FEF-AD4F-89FED407F3CD}"/>
              </a:ext>
            </a:extLst>
          </p:cNvPr>
          <p:cNvSpPr txBox="1"/>
          <p:nvPr/>
        </p:nvSpPr>
        <p:spPr>
          <a:xfrm>
            <a:off x="1676400" y="3717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400"/>
              <a:t>target: None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B2E8E1-12A1-417B-A172-DC7AA604B16E}"/>
              </a:ext>
            </a:extLst>
          </p:cNvPr>
          <p:cNvSpPr txBox="1"/>
          <p:nvPr/>
        </p:nvSpPr>
        <p:spPr>
          <a:xfrm>
            <a:off x="9110546" y="-14869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400"/>
              <a:t>target: 299, 823 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459C11-FA69-4287-92F9-324B6AB8FF10}"/>
              </a:ext>
            </a:extLst>
          </p:cNvPr>
          <p:cNvSpPr txBox="1"/>
          <p:nvPr/>
        </p:nvSpPr>
        <p:spPr>
          <a:xfrm>
            <a:off x="1769326" y="282869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400"/>
              <a:t>target: 95.0102 m</a:t>
            </a:r>
          </a:p>
        </p:txBody>
      </p:sp>
      <p:pic>
        <p:nvPicPr>
          <p:cNvPr id="10" name="Рисунок 10" descr="Изображение выглядит как внутренний, сидит, большой, закрыть&#10;&#10;Автоматически созданное описание">
            <a:extLst>
              <a:ext uri="{FF2B5EF4-FFF2-40B4-BE49-F238E27FC236}">
                <a16:creationId xmlns:a16="http://schemas.microsoft.com/office/drawing/2014/main" id="{9155F2E9-475C-401D-9C3A-A10B9376F8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37595" y="3153937"/>
            <a:ext cx="2250688" cy="2232103"/>
          </a:xfrm>
          <a:prstGeom prst="rect">
            <a:avLst/>
          </a:prstGeom>
        </p:spPr>
      </p:pic>
      <p:pic>
        <p:nvPicPr>
          <p:cNvPr id="11" name="Рисунок 12" descr="Изображение выглядит как внутренний, сидит, стол, чаша&#10;&#10;Автоматически созданное описание">
            <a:extLst>
              <a:ext uri="{FF2B5EF4-FFF2-40B4-BE49-F238E27FC236}">
                <a16:creationId xmlns:a16="http://schemas.microsoft.com/office/drawing/2014/main" id="{5C3B710F-902A-4D52-85CC-82723E5894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72815" y="3153937"/>
            <a:ext cx="2250688" cy="225068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3CD446D-6A9F-4CC3-B493-2BD489027030}"/>
              </a:ext>
            </a:extLst>
          </p:cNvPr>
          <p:cNvSpPr txBox="1"/>
          <p:nvPr/>
        </p:nvSpPr>
        <p:spPr>
          <a:xfrm>
            <a:off x="8933984" y="2791521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400"/>
              <a:t>target: 2941.046 m</a:t>
            </a:r>
          </a:p>
        </p:txBody>
      </p:sp>
    </p:spTree>
    <p:extLst>
      <p:ext uri="{BB962C8B-B14F-4D97-AF65-F5344CB8AC3E}">
        <p14:creationId xmlns:p14="http://schemas.microsoft.com/office/powerpoint/2010/main" val="360317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52651" y="-725379"/>
            <a:ext cx="10058400" cy="1450757"/>
          </a:xfrm>
        </p:spPr>
        <p:txBody>
          <a:bodyPr/>
          <a:lstStyle/>
          <a:p>
            <a:r>
              <a:rPr lang="ru-RU" dirty="0"/>
              <a:t>Распределение данных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29" y="641744"/>
            <a:ext cx="10907485" cy="5785424"/>
          </a:xfrm>
        </p:spPr>
      </p:pic>
    </p:spTree>
    <p:extLst>
      <p:ext uri="{BB962C8B-B14F-4D97-AF65-F5344CB8AC3E}">
        <p14:creationId xmlns:p14="http://schemas.microsoft.com/office/powerpoint/2010/main" val="184646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BDAC6C-8794-4399-A273-5F248E24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0689" y="184076"/>
            <a:ext cx="7228114" cy="1450757"/>
          </a:xfrm>
        </p:spPr>
        <p:txBody>
          <a:bodyPr anchor="ctr"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Предлагаемое решение</a:t>
            </a:r>
            <a:br>
              <a:rPr lang="ru-RU" dirty="0">
                <a:solidFill>
                  <a:srgbClr val="FFFFFF"/>
                </a:solidFill>
              </a:rPr>
            </a:br>
            <a:r>
              <a:rPr lang="ru-RU" sz="3500" dirty="0" err="1">
                <a:solidFill>
                  <a:srgbClr val="FFFFFF"/>
                </a:solidFill>
              </a:rPr>
              <a:t>SuperGlue</a:t>
            </a:r>
            <a:r>
              <a:rPr lang="ru-RU" sz="3500" dirty="0">
                <a:solidFill>
                  <a:srgbClr val="FFFFFF"/>
                </a:solidFill>
              </a:rPr>
              <a:t> + модель регрессии</a:t>
            </a:r>
            <a:endParaRPr lang="ru-RU" dirty="0">
              <a:solidFill>
                <a:srgbClr val="FFFFFF"/>
              </a:solidFill>
            </a:endParaRP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C5FF30FB-B533-4BFD-8D50-8668762F7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866" y="2882723"/>
            <a:ext cx="6127594" cy="1822089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6E3D1E22-38FB-468E-890D-3EC874B3B1B0}"/>
              </a:ext>
            </a:extLst>
          </p:cNvPr>
          <p:cNvSpPr/>
          <p:nvPr/>
        </p:nvSpPr>
        <p:spPr>
          <a:xfrm>
            <a:off x="6684746" y="3428294"/>
            <a:ext cx="1105828" cy="8363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B54557-0049-4A9B-AA09-3B89C31B6C33}"/>
              </a:ext>
            </a:extLst>
          </p:cNvPr>
          <p:cNvSpPr txBox="1"/>
          <p:nvPr/>
        </p:nvSpPr>
        <p:spPr>
          <a:xfrm>
            <a:off x="2664908" y="254410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/>
              <a:t>SuperGlue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9F176D-7F60-4B13-B7E5-499D6F57F14C}"/>
              </a:ext>
            </a:extLst>
          </p:cNvPr>
          <p:cNvSpPr txBox="1"/>
          <p:nvPr/>
        </p:nvSpPr>
        <p:spPr>
          <a:xfrm>
            <a:off x="5953736" y="2557666"/>
            <a:ext cx="29205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Распределение </a:t>
            </a:r>
            <a:r>
              <a:rPr lang="ru-RU" dirty="0" err="1"/>
              <a:t>confidence</a:t>
            </a:r>
            <a:r>
              <a:rPr lang="ru-RU" dirty="0"/>
              <a:t>, смещения ключевых точек</a:t>
            </a:r>
          </a:p>
        </p:txBody>
      </p:sp>
      <p:pic>
        <p:nvPicPr>
          <p:cNvPr id="8" name="Рисунок 8">
            <a:extLst>
              <a:ext uri="{FF2B5EF4-FFF2-40B4-BE49-F238E27FC236}">
                <a16:creationId xmlns:a16="http://schemas.microsoft.com/office/drawing/2014/main" id="{9194C8CB-7338-4ED8-80C4-371F24B39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3145" y="3122216"/>
            <a:ext cx="1953321" cy="1343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EF5ACE-6807-4599-ABC8-80AF89C923EC}"/>
              </a:ext>
            </a:extLst>
          </p:cNvPr>
          <p:cNvSpPr txBox="1"/>
          <p:nvPr/>
        </p:nvSpPr>
        <p:spPr>
          <a:xfrm>
            <a:off x="10746466" y="360910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dirty="0"/>
              <a:t>ВНГО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DA266E-F93E-4504-B1E1-A0901E0E2C29}"/>
              </a:ext>
            </a:extLst>
          </p:cNvPr>
          <p:cNvSpPr txBox="1"/>
          <p:nvPr/>
        </p:nvSpPr>
        <p:spPr>
          <a:xfrm>
            <a:off x="9172482" y="2554069"/>
            <a:ext cx="24460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dirty="0" err="1"/>
              <a:t>Полносвязная</a:t>
            </a:r>
            <a:r>
              <a:rPr lang="ru-RU" dirty="0"/>
              <a:t> нейронная сеть</a:t>
            </a:r>
          </a:p>
        </p:txBody>
      </p:sp>
    </p:spTree>
    <p:extLst>
      <p:ext uri="{BB962C8B-B14F-4D97-AF65-F5344CB8AC3E}">
        <p14:creationId xmlns:p14="http://schemas.microsoft.com/office/powerpoint/2010/main" val="759778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9B4056F-1959-4627-A683-77F6C0603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8A65275E-677D-44E4-8FD8-5E38AFCD1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947170"/>
            <a:ext cx="10925102" cy="294977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8D7349B-C9FA-4FCE-A1FF-948F460A3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554906"/>
            <a:ext cx="12188952" cy="2303094"/>
          </a:xfrm>
          <a:prstGeom prst="rect">
            <a:avLst/>
          </a:prstGeom>
          <a:solidFill>
            <a:srgbClr val="5A7B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13D465-D2D2-402E-B328-3BAEE5138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8" y="4905301"/>
            <a:ext cx="4988879" cy="1554485"/>
          </a:xfrm>
        </p:spPr>
        <p:txBody>
          <a:bodyPr anchor="ctr">
            <a:normAutofit/>
          </a:bodyPr>
          <a:lstStyle/>
          <a:p>
            <a:pPr algn="r"/>
            <a:r>
              <a:rPr lang="ru-RU" sz="4000" dirty="0" err="1">
                <a:solidFill>
                  <a:srgbClr val="FFFFFF"/>
                </a:solidFill>
              </a:rPr>
              <a:t>SuperGlue</a:t>
            </a:r>
            <a:endParaRPr lang="ru-RU" sz="4000" dirty="0">
              <a:solidFill>
                <a:srgbClr val="FFFFFF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5646586-8E5D-4A2B-BDA9-01CE28AC8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0770" y="5247564"/>
            <a:ext cx="0" cy="873457"/>
          </a:xfrm>
          <a:prstGeom prst="line">
            <a:avLst/>
          </a:prstGeom>
          <a:ln w="19050">
            <a:solidFill>
              <a:srgbClr val="FF53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BEFE84-E8EB-486C-AF84-54498A07B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4301" y="4905300"/>
            <a:ext cx="5493699" cy="1554485"/>
          </a:xfrm>
        </p:spPr>
        <p:txBody>
          <a:bodyPr vert="horz" lIns="0" tIns="45720" rIns="0" bIns="45720" rtlCol="0" anchor="ctr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u-RU" sz="1400" dirty="0">
                <a:solidFill>
                  <a:srgbClr val="FFFFFF"/>
                </a:solidFill>
              </a:rPr>
              <a:t>Для фотографий A и B устанавливается набор </a:t>
            </a:r>
            <a:r>
              <a:rPr lang="ru-RU" sz="1400" i="1" dirty="0">
                <a:solidFill>
                  <a:srgbClr val="FFFFFF"/>
                </a:solidFill>
              </a:rPr>
              <a:t>keypoints </a:t>
            </a:r>
            <a:r>
              <a:rPr lang="ru-RU" sz="1400" b="1" dirty="0">
                <a:solidFill>
                  <a:srgbClr val="FF0000"/>
                </a:solidFill>
              </a:rPr>
              <a:t>p</a:t>
            </a:r>
            <a:r>
              <a:rPr lang="ru-RU" sz="1400" dirty="0">
                <a:solidFill>
                  <a:schemeClr val="bg1"/>
                </a:solidFill>
              </a:rPr>
              <a:t>, и соответствующих дескрипторов </a:t>
            </a:r>
            <a:r>
              <a:rPr lang="ru-RU" sz="1400" b="1" dirty="0">
                <a:solidFill>
                  <a:srgbClr val="FF0000"/>
                </a:solidFill>
              </a:rPr>
              <a:t>d</a:t>
            </a:r>
            <a:r>
              <a:rPr lang="ru-RU" sz="1400" b="1" dirty="0">
                <a:solidFill>
                  <a:schemeClr val="bg1"/>
                </a:solidFill>
              </a:rPr>
              <a:t>. </a:t>
            </a:r>
            <a:r>
              <a:rPr lang="ru-RU" sz="1400" b="1" dirty="0">
                <a:solidFill>
                  <a:srgbClr val="FF0000"/>
                </a:solidFill>
              </a:rPr>
              <a:t>p  = (</a:t>
            </a:r>
            <a:r>
              <a:rPr lang="ru-RU" sz="1400" b="1" dirty="0" err="1">
                <a:solidFill>
                  <a:srgbClr val="FF0000"/>
                </a:solidFill>
              </a:rPr>
              <a:t>x,y,c</a:t>
            </a:r>
            <a:r>
              <a:rPr lang="ru-RU" sz="1400" b="1" dirty="0">
                <a:solidFill>
                  <a:srgbClr val="FF0000"/>
                </a:solidFill>
              </a:rPr>
              <a:t>) </a:t>
            </a:r>
            <a:r>
              <a:rPr lang="ru-RU" sz="1400" dirty="0">
                <a:solidFill>
                  <a:schemeClr val="bg1"/>
                </a:solidFill>
              </a:rPr>
              <a:t>- где </a:t>
            </a:r>
            <a:r>
              <a:rPr lang="ru-RU" sz="1400" b="1" dirty="0">
                <a:solidFill>
                  <a:srgbClr val="FF0000"/>
                </a:solidFill>
                <a:ea typeface="+mn-lt"/>
                <a:cs typeface="+mn-lt"/>
              </a:rPr>
              <a:t>x, y</a:t>
            </a:r>
            <a:r>
              <a:rPr lang="ru-RU" sz="1400" dirty="0">
                <a:solidFill>
                  <a:schemeClr val="bg1"/>
                </a:solidFill>
                <a:ea typeface="+mn-lt"/>
                <a:cs typeface="+mn-lt"/>
              </a:rPr>
              <a:t> – положение точки на фотографии</a:t>
            </a:r>
            <a:r>
              <a:rPr lang="ru-RU" sz="1400" b="1" dirty="0">
                <a:solidFill>
                  <a:srgbClr val="FF0000"/>
                </a:solidFill>
                <a:ea typeface="+mn-lt"/>
                <a:cs typeface="+mn-lt"/>
              </a:rPr>
              <a:t>, с - </a:t>
            </a:r>
            <a:r>
              <a:rPr lang="ru-RU" sz="1400" dirty="0">
                <a:solidFill>
                  <a:schemeClr val="bg1"/>
                </a:solidFill>
                <a:ea typeface="+mn-lt"/>
                <a:cs typeface="+mn-lt"/>
              </a:rPr>
              <a:t>detection confidence. Дескрипторы </a:t>
            </a:r>
            <a:r>
              <a:rPr lang="ru-RU" sz="1400" b="1" dirty="0">
                <a:solidFill>
                  <a:srgbClr val="FF0000"/>
                </a:solidFill>
              </a:rPr>
              <a:t> d  </a:t>
            </a:r>
            <a:r>
              <a:rPr lang="ru-RU" sz="1400" b="1" dirty="0">
                <a:solidFill>
                  <a:schemeClr val="bg1"/>
                </a:solidFill>
              </a:rPr>
              <a:t>- </a:t>
            </a:r>
            <a:r>
              <a:rPr lang="ru-RU" sz="1400" dirty="0">
                <a:solidFill>
                  <a:schemeClr val="bg1"/>
                </a:solidFill>
                <a:ea typeface="+mn-lt"/>
                <a:cs typeface="+mn-lt"/>
              </a:rPr>
              <a:t>выходные данные SuperPoint.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164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12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D:\statistics\img-2016-02-27T10-34-47devID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8"/>
          <a:stretch/>
        </p:blipFill>
        <p:spPr bwMode="auto">
          <a:xfrm>
            <a:off x="-2" y="10"/>
            <a:ext cx="12192002" cy="6857990"/>
          </a:xfrm>
          <a:prstGeom prst="rect">
            <a:avLst/>
          </a:prstGeom>
          <a:noFill/>
        </p:spPr>
      </p:pic>
      <p:sp>
        <p:nvSpPr>
          <p:cNvPr id="12" name="Rectangle 14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2807208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338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фотография, сидит, темный, другой&#10;&#10;Автоматически созданное описание">
            <a:extLst>
              <a:ext uri="{FF2B5EF4-FFF2-40B4-BE49-F238E27FC236}">
                <a16:creationId xmlns:a16="http://schemas.microsoft.com/office/drawing/2014/main" id="{5EA15961-9F07-441C-AC3C-E70478427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299" y="697167"/>
            <a:ext cx="9241815" cy="530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815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 descr="D:\statistics\img-2016-02-29T05-51-13devID1.jpg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356" y="881713"/>
            <a:ext cx="10337292" cy="49733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54761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134</Words>
  <Application>Microsoft Office PowerPoint</Application>
  <PresentationFormat>Широкоэкранный</PresentationFormat>
  <Paragraphs>25</Paragraphs>
  <Slides>19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0" baseType="lpstr">
      <vt:lpstr>RetrospectVTI</vt:lpstr>
      <vt:lpstr>Определение высоты нижней границы облачности методами машинного обучения</vt:lpstr>
      <vt:lpstr>Формулировка  задачи   </vt:lpstr>
      <vt:lpstr>Презентация PowerPoint</vt:lpstr>
      <vt:lpstr>Распределение данных</vt:lpstr>
      <vt:lpstr>Предлагаемое решение SuperGlue + модель регрессии</vt:lpstr>
      <vt:lpstr>SuperGlue</vt:lpstr>
      <vt:lpstr>Презентация PowerPoint</vt:lpstr>
      <vt:lpstr>Презентация PowerPoint</vt:lpstr>
      <vt:lpstr>Презентация PowerPoint</vt:lpstr>
      <vt:lpstr>Презентация PowerPoint</vt:lpstr>
      <vt:lpstr>Регрессия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DELL</cp:lastModifiedBy>
  <cp:revision>550</cp:revision>
  <dcterms:created xsi:type="dcterms:W3CDTF">2020-12-20T10:04:27Z</dcterms:created>
  <dcterms:modified xsi:type="dcterms:W3CDTF">2020-12-21T14:52:22Z</dcterms:modified>
</cp:coreProperties>
</file>

<file path=docProps/thumbnail.jpeg>
</file>